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18" r:id="rId2"/>
    <p:sldId id="434" r:id="rId3"/>
    <p:sldId id="420" r:id="rId4"/>
    <p:sldId id="436" r:id="rId5"/>
    <p:sldId id="444" r:id="rId6"/>
    <p:sldId id="438" r:id="rId7"/>
    <p:sldId id="440" r:id="rId8"/>
    <p:sldId id="441" r:id="rId9"/>
    <p:sldId id="445" r:id="rId10"/>
    <p:sldId id="442" r:id="rId11"/>
    <p:sldId id="443" r:id="rId12"/>
    <p:sldId id="446" r:id="rId13"/>
    <p:sldId id="43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79A"/>
    <a:srgbClr val="4CBBDC"/>
    <a:srgbClr val="00BBD6"/>
    <a:srgbClr val="E28846"/>
    <a:srgbClr val="E25E47"/>
    <a:srgbClr val="A6A6A6"/>
    <a:srgbClr val="528F97"/>
    <a:srgbClr val="3CA8EB"/>
    <a:srgbClr val="00AFF0"/>
    <a:srgbClr val="F7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25.05.2015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Splitting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in a k-</a:t>
            </a:r>
            <a:r>
              <a:rPr lang="de-DE" dirty="0" err="1" smtClean="0"/>
              <a:t>truss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trusses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split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upper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limit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ym typeface="Wingdings" panose="05000000000000000000" pitchFamily="2" charset="2"/>
              </a:rPr>
              <a:t>clique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size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</a:t>
            </a:r>
            <a:r>
              <a:rPr lang="de-DE" dirty="0" smtClean="0"/>
              <a:t>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  <a:endParaRPr lang="de-DE" i="1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  <a:endParaRPr lang="de-DE" i="1" dirty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Performance: </a:t>
            </a:r>
            <a:r>
              <a:rPr lang="de-DE" dirty="0" err="1" smtClean="0"/>
              <a:t>With</a:t>
            </a:r>
            <a:r>
              <a:rPr lang="de-DE" dirty="0" smtClean="0"/>
              <a:t> +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Different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(/</a:t>
            </a:r>
            <a:r>
              <a:rPr lang="de-DE" dirty="0" err="1" smtClean="0"/>
              <a:t>sizes</a:t>
            </a:r>
            <a:r>
              <a:rPr lang="de-DE" smtClean="0"/>
              <a:t>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4957" r="581" b="35542"/>
          <a:stretch/>
        </p:blipFill>
        <p:spPr bwMode="auto">
          <a:xfrm>
            <a:off x="412377" y="1695263"/>
            <a:ext cx="11367246" cy="3535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 Mining with Spark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Tim </a:t>
            </a:r>
            <a:r>
              <a:rPr lang="en-GB" sz="2400" dirty="0" err="1" smtClean="0"/>
              <a:t>Draeger</a:t>
            </a:r>
            <a:r>
              <a:rPr lang="en-GB" sz="2400" dirty="0" smtClean="0"/>
              <a:t>, </a:t>
            </a:r>
            <a:r>
              <a:rPr lang="en-GB" sz="2400" dirty="0" err="1" smtClean="0"/>
              <a:t>Ricarda</a:t>
            </a:r>
            <a:r>
              <a:rPr lang="en-GB" sz="2400" dirty="0" smtClean="0"/>
              <a:t> </a:t>
            </a:r>
            <a:r>
              <a:rPr lang="en-GB" sz="2400" dirty="0" err="1" smtClean="0"/>
              <a:t>Schüler</a:t>
            </a:r>
            <a:endParaRPr lang="en-GB" sz="24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0"/>
            <a:r>
              <a:rPr lang="en-US" dirty="0"/>
              <a:t>Distributed Big Data Analytics </a:t>
            </a:r>
            <a:r>
              <a:rPr lang="en-US" dirty="0" smtClean="0"/>
              <a:t>Seminar </a:t>
            </a:r>
            <a:r>
              <a:rPr lang="de-DE" dirty="0" smtClean="0"/>
              <a:t>– Hasso-Plattner-Institute </a:t>
            </a:r>
            <a:r>
              <a:rPr lang="de-DE" dirty="0"/>
              <a:t>– </a:t>
            </a:r>
            <a:r>
              <a:rPr lang="de-DE" dirty="0" smtClean="0"/>
              <a:t>June 1st 2015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 smtClean="0"/>
              <a:t>An approach to solve the maximum clique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8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</a:t>
            </a:r>
            <a:r>
              <a:rPr lang="en-US" dirty="0" smtClean="0"/>
              <a:t>vertices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</a:t>
            </a:r>
            <a:r>
              <a:rPr lang="en-US" dirty="0" smtClean="0"/>
              <a:t>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smtClean="0"/>
              <a:t>Wikipedia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smtClean="0"/>
              <a:t>English Wikipedia </a:t>
            </a:r>
            <a:r>
              <a:rPr lang="de-DE" dirty="0" err="1" smtClean="0"/>
              <a:t>page</a:t>
            </a:r>
            <a:r>
              <a:rPr lang="de-DE" dirty="0" smtClean="0"/>
              <a:t> interlinks </a:t>
            </a:r>
            <a:r>
              <a:rPr lang="de-DE" dirty="0" err="1" smtClean="0"/>
              <a:t>from</a:t>
            </a:r>
            <a:r>
              <a:rPr lang="de-DE" dirty="0" smtClean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~1.9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, ~40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 GB </a:t>
            </a:r>
            <a:r>
              <a:rPr lang="de-DE" dirty="0" err="1" smtClean="0"/>
              <a:t>size</a:t>
            </a:r>
            <a:r>
              <a:rPr lang="de-DE" dirty="0" smtClean="0"/>
              <a:t> on </a:t>
            </a:r>
            <a:r>
              <a:rPr lang="de-DE" dirty="0" err="1" smtClean="0"/>
              <a:t>disc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1106065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316454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Classic </a:t>
            </a:r>
            <a:r>
              <a:rPr lang="de-DE" dirty="0" err="1" smtClean="0"/>
              <a:t>definition</a:t>
            </a:r>
            <a:r>
              <a:rPr lang="de-DE" dirty="0" smtClean="0"/>
              <a:t>: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</a:t>
            </a:r>
            <a:r>
              <a:rPr lang="de-DE" dirty="0" smtClean="0"/>
              <a:t>a </a:t>
            </a:r>
            <a:r>
              <a:rPr lang="de-DE" dirty="0" err="1" smtClean="0"/>
              <a:t>clique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828</Words>
  <Application>Microsoft Office PowerPoint</Application>
  <PresentationFormat>Breitbild</PresentationFormat>
  <Paragraphs>139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Graph Mining with Spark</vt:lpstr>
      <vt:lpstr>The maximum Clique Problem</vt:lpstr>
      <vt:lpstr>The maximum Clique Problem</vt:lpstr>
      <vt:lpstr>The maximum Clique Problem</vt:lpstr>
      <vt:lpstr>The Data</vt:lpstr>
      <vt:lpstr>Direction?</vt:lpstr>
      <vt:lpstr>Direction?</vt:lpstr>
      <vt:lpstr>Distributed calculation</vt:lpstr>
      <vt:lpstr>Splitting the graph</vt:lpstr>
      <vt:lpstr>Implementation</vt:lpstr>
      <vt:lpstr>Evaluation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795</cp:revision>
  <dcterms:created xsi:type="dcterms:W3CDTF">2014-04-10T08:32:59Z</dcterms:created>
  <dcterms:modified xsi:type="dcterms:W3CDTF">2015-05-25T12:37:18Z</dcterms:modified>
</cp:coreProperties>
</file>